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7" r:id="rId6"/>
    <p:sldId id="268" r:id="rId7"/>
    <p:sldId id="269" r:id="rId8"/>
    <p:sldId id="271" r:id="rId9"/>
    <p:sldId id="262" r:id="rId10"/>
    <p:sldId id="270" r:id="rId11"/>
    <p:sldId id="260" r:id="rId12"/>
    <p:sldId id="261" r:id="rId13"/>
    <p:sldId id="266" r:id="rId14"/>
    <p:sldId id="272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9" autoAdjust="0"/>
    <p:restoredTop sz="95316" autoAdjust="0"/>
  </p:normalViewPr>
  <p:slideViewPr>
    <p:cSldViewPr snapToGrid="0">
      <p:cViewPr varScale="1">
        <p:scale>
          <a:sx n="85" d="100"/>
          <a:sy n="85" d="100"/>
        </p:scale>
        <p:origin x="1366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34708-4471-4C4C-8F5F-6F42844947D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DA831-54C7-46CE-9D21-5622F7F8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1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https://econvue.com/pulse/goodbye-%E2%80%9Cdr-know-it-all%E2%80%9D-medicine%E2%80%99s-liberating-knowledge-explosion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DA831-54C7-46CE-9D21-5622F7F8FC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2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https://www.sciencemag.org/news/2018/10/what-massive-database-retracted-papers-reveals-about-science-publishing-s-death-penalty#sidebar2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DA831-54C7-46CE-9D21-5622F7F8FC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9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1,048,576 = 20</a:t>
            </a:r>
            <a:r>
              <a:rPr lang="en-US" baseline="0" dirty="0" smtClean="0"/>
              <a:t> bits = 2 </a:t>
            </a:r>
            <a:r>
              <a:rPr lang="en-US" dirty="0" smtClean="0"/>
              <a:t>to the 20th power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DA831-54C7-46CE-9D21-5622F7F8FC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2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292F-7294-4230-9D01-E6E722477EC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692-5F94-42D2-AB92-C32EA5B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6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292F-7294-4230-9D01-E6E722477EC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692-5F94-42D2-AB92-C32EA5B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4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292F-7294-4230-9D01-E6E722477EC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692-5F94-42D2-AB92-C32EA5B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6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292F-7294-4230-9D01-E6E722477EC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692-5F94-42D2-AB92-C32EA5B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292F-7294-4230-9D01-E6E722477EC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692-5F94-42D2-AB92-C32EA5B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2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292F-7294-4230-9D01-E6E722477EC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692-5F94-42D2-AB92-C32EA5B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2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292F-7294-4230-9D01-E6E722477EC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692-5F94-42D2-AB92-C32EA5B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7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292F-7294-4230-9D01-E6E722477EC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692-5F94-42D2-AB92-C32EA5B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9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292F-7294-4230-9D01-E6E722477EC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692-5F94-42D2-AB92-C32EA5B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3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292F-7294-4230-9D01-E6E722477EC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692-5F94-42D2-AB92-C32EA5B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8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292F-7294-4230-9D01-E6E722477EC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692-5F94-42D2-AB92-C32EA5B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6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8292F-7294-4230-9D01-E6E722477EC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2C692-5F94-42D2-AB92-C32EA5B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5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ballard@pennmedicine.upenn.edu" TargetMode="External"/><Relationship Id="rId2" Type="http://schemas.openxmlformats.org/officeDocument/2006/relationships/hyperlink" Target="mailto:rmcneill@upenn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" y="0"/>
            <a:ext cx="91421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 smtClean="0">
                <a:solidFill>
                  <a:schemeClr val="bg1"/>
                </a:solidFill>
                <a:latin typeface="+mn-lt"/>
              </a:rPr>
              <a:t>How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to Use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REDCap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for Your Research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Project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00668"/>
            <a:ext cx="6858000" cy="59030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Carsten Skarke, MD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2124" y="6611779"/>
            <a:ext cx="491634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bg1"/>
                </a:solidFill>
              </a:rPr>
              <a:t>Credit: </a:t>
            </a:r>
            <a:r>
              <a:rPr lang="en-US" sz="1050" i="1" dirty="0" err="1">
                <a:solidFill>
                  <a:schemeClr val="bg1"/>
                </a:solidFill>
              </a:rPr>
              <a:t>Mehau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Kulyk</a:t>
            </a:r>
            <a:r>
              <a:rPr lang="en-US" sz="1050" i="1" dirty="0" smtClean="0">
                <a:solidFill>
                  <a:schemeClr val="bg1"/>
                </a:solidFill>
              </a:rPr>
              <a:t>/SPL/Getty https</a:t>
            </a:r>
            <a:r>
              <a:rPr lang="en-US" sz="1050" i="1" dirty="0">
                <a:solidFill>
                  <a:schemeClr val="bg1"/>
                </a:solidFill>
              </a:rPr>
              <a:t>://www.nature.com/articles/d41586-018-05990-5</a:t>
            </a:r>
          </a:p>
        </p:txBody>
      </p:sp>
    </p:spTree>
    <p:extLst>
      <p:ext uri="{BB962C8B-B14F-4D97-AF65-F5344CB8AC3E}">
        <p14:creationId xmlns:p14="http://schemas.microsoft.com/office/powerpoint/2010/main" val="252509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Secure your 		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95" y="1640655"/>
            <a:ext cx="8543802" cy="32073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62045" y="618170"/>
            <a:ext cx="19640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pristine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57373" y="5113418"/>
            <a:ext cx="480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ECG.csv = 22,336,250 data rows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-33250" y="5600321"/>
            <a:ext cx="8167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Excel maximum row number = </a:t>
            </a:r>
            <a:r>
              <a:rPr lang="en-US" sz="2800" dirty="0" smtClean="0"/>
              <a:t>  1,048,576 </a:t>
            </a:r>
            <a:r>
              <a:rPr lang="en-US" sz="2800" dirty="0"/>
              <a:t>data rows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87483" y="3944389"/>
            <a:ext cx="1305099" cy="1321724"/>
          </a:xfrm>
          <a:prstGeom prst="straightConnector1">
            <a:avLst/>
          </a:prstGeom>
          <a:ln w="25400"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71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 your study participants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21" y="1627121"/>
            <a:ext cx="3621881" cy="4831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88" y="1627120"/>
            <a:ext cx="2650862" cy="471500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579363" y="1627120"/>
            <a:ext cx="2285125" cy="3908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79363" y="6214986"/>
            <a:ext cx="2285125" cy="127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1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Promote your research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4239309"/>
            <a:ext cx="6810375" cy="2510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300" y="1606720"/>
            <a:ext cx="2698478" cy="201646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692650" y="2978150"/>
            <a:ext cx="863600" cy="330200"/>
          </a:xfrm>
          <a:prstGeom prst="roundRect">
            <a:avLst/>
          </a:prstGeom>
          <a:noFill/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1"/>
          </p:cNvCxnSpPr>
          <p:nvPr/>
        </p:nvCxnSpPr>
        <p:spPr>
          <a:xfrm flipH="1">
            <a:off x="1473200" y="3143250"/>
            <a:ext cx="3219450" cy="117475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244600" y="4292600"/>
            <a:ext cx="6858000" cy="2457450"/>
          </a:xfrm>
          <a:prstGeom prst="roundRect">
            <a:avLst/>
          </a:prstGeom>
          <a:noFill/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556250" y="3143250"/>
            <a:ext cx="2355986" cy="120015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 the mechanics of </a:t>
            </a:r>
            <a:r>
              <a:rPr lang="en-US" dirty="0" err="1"/>
              <a:t>REDCap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690689"/>
            <a:ext cx="7359650" cy="509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Support at Penn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1843844" cy="4794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3464081"/>
            <a:ext cx="4972050" cy="12477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33925" y="6124902"/>
            <a:ext cx="2038569" cy="546319"/>
          </a:xfrm>
          <a:prstGeom prst="roundRect">
            <a:avLst/>
          </a:prstGeom>
          <a:noFill/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438839" y="4711856"/>
            <a:ext cx="1068989" cy="1458592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408352" y="3333092"/>
            <a:ext cx="5250858" cy="1443860"/>
          </a:xfrm>
          <a:prstGeom prst="roundRect">
            <a:avLst/>
          </a:prstGeom>
          <a:noFill/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Dive deeper: </a:t>
            </a:r>
            <a:br>
              <a:rPr lang="en-US" dirty="0" smtClean="0"/>
            </a:br>
            <a:r>
              <a:rPr lang="en-US" dirty="0" err="1" smtClean="0"/>
              <a:t>REDCap</a:t>
            </a:r>
            <a:r>
              <a:rPr lang="en-US" dirty="0" smtClean="0"/>
              <a:t> Training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7331" y="1837897"/>
            <a:ext cx="73962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anose="05050102010706020507" pitchFamily="18" charset="2"/>
              <a:buChar char="·"/>
            </a:pP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Ros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</a:rPr>
              <a:t>McNeill</a:t>
            </a:r>
            <a:br>
              <a:rPr lang="en-US" sz="2800" dirty="0" smtClean="0">
                <a:latin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</a:rPr>
              <a:t>   Office </a:t>
            </a:r>
            <a:r>
              <a:rPr lang="en-US" sz="2800" dirty="0">
                <a:latin typeface="Times New Roman" panose="02020603050405020304" pitchFamily="18" charset="0"/>
              </a:rPr>
              <a:t>of Clinical Research (OCR</a:t>
            </a:r>
            <a:r>
              <a:rPr lang="en-US" sz="2800" dirty="0" smtClean="0">
                <a:latin typeface="Times New Roman" panose="02020603050405020304" pitchFamily="18" charset="0"/>
              </a:rPr>
              <a:t>) </a:t>
            </a:r>
          </a:p>
          <a:p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</a:rPr>
              <a:t>  Sr</a:t>
            </a:r>
            <a:r>
              <a:rPr lang="en-US" sz="2800" dirty="0">
                <a:latin typeface="Times New Roman" panose="02020603050405020304" pitchFamily="18" charset="0"/>
              </a:rPr>
              <a:t>. Training </a:t>
            </a:r>
            <a:r>
              <a:rPr lang="en-US" sz="2800" dirty="0" smtClean="0">
                <a:latin typeface="Times New Roman" panose="02020603050405020304" pitchFamily="18" charset="0"/>
              </a:rPr>
              <a:t>Specialist </a:t>
            </a:r>
            <a:br>
              <a:rPr lang="en-US" sz="2800" dirty="0" smtClean="0">
                <a:latin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</a:rPr>
              <a:t>   </a:t>
            </a:r>
            <a:r>
              <a:rPr lang="en-US" sz="2800" u="sng" dirty="0" smtClean="0">
                <a:solidFill>
                  <a:srgbClr val="0563C1"/>
                </a:solidFill>
                <a:latin typeface="Times New Roman" panose="02020603050405020304" pitchFamily="18" charset="0"/>
                <a:hlinkClick r:id="rId2"/>
              </a:rPr>
              <a:t>rmcneill@upenn.edu</a:t>
            </a:r>
            <a:r>
              <a:rPr lang="en-US" sz="2800" dirty="0" smtClean="0">
                <a:solidFill>
                  <a:srgbClr val="0563C1"/>
                </a:solidFill>
                <a:latin typeface="Times New Roman" panose="02020603050405020304" pitchFamily="18" charset="0"/>
                <a:hlinkClick r:id="rId2"/>
              </a:rPr>
              <a:t> </a:t>
            </a:r>
            <a:endParaRPr lang="en-US" sz="2800" dirty="0">
              <a:solidFill>
                <a:srgbClr val="0563C1"/>
              </a:solidFill>
              <a:latin typeface="Times New Roman" panose="02020603050405020304" pitchFamily="18" charset="0"/>
              <a:hlinkClick r:id="rId2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Shawn </a:t>
            </a:r>
            <a:r>
              <a:rPr lang="en-US" sz="2800" dirty="0" smtClean="0">
                <a:latin typeface="Times New Roman" panose="02020603050405020304" pitchFamily="18" charset="0"/>
              </a:rPr>
              <a:t>Ballard</a:t>
            </a:r>
            <a:br>
              <a:rPr lang="en-US" sz="2800" dirty="0" smtClean="0">
                <a:latin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</a:rPr>
              <a:t>   Clinical </a:t>
            </a:r>
            <a:r>
              <a:rPr lang="en-US" sz="2800" dirty="0">
                <a:latin typeface="Times New Roman" panose="02020603050405020304" pitchFamily="18" charset="0"/>
              </a:rPr>
              <a:t>Research Computing Unit (CRCU</a:t>
            </a:r>
            <a:r>
              <a:rPr lang="en-US" sz="2800" dirty="0" smtClean="0">
                <a:latin typeface="Times New Roman" panose="02020603050405020304" pitchFamily="18" charset="0"/>
              </a:rPr>
              <a:t>)</a:t>
            </a:r>
            <a:br>
              <a:rPr lang="en-US" sz="2800" dirty="0" smtClean="0">
                <a:latin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</a:rPr>
              <a:t>   Technical </a:t>
            </a:r>
            <a:r>
              <a:rPr lang="en-US" sz="2800" dirty="0">
                <a:latin typeface="Times New Roman" panose="02020603050405020304" pitchFamily="18" charset="0"/>
              </a:rPr>
              <a:t>Director, Software </a:t>
            </a:r>
            <a:r>
              <a:rPr lang="en-US" sz="2800" dirty="0" smtClean="0">
                <a:latin typeface="Times New Roman" panose="02020603050405020304" pitchFamily="18" charset="0"/>
              </a:rPr>
              <a:t>Systems</a:t>
            </a:r>
            <a:br>
              <a:rPr lang="en-US" sz="2800" dirty="0" smtClean="0">
                <a:latin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</a:rPr>
              <a:t>   </a:t>
            </a:r>
            <a:r>
              <a:rPr lang="en-US" sz="2800" u="sng" dirty="0" smtClean="0">
                <a:solidFill>
                  <a:srgbClr val="0563C1"/>
                </a:solidFill>
                <a:latin typeface="Times New Roman" panose="02020603050405020304" pitchFamily="18" charset="0"/>
                <a:hlinkClick r:id="rId3"/>
              </a:rPr>
              <a:t>sballard@pennmedicine.upenn.edu</a:t>
            </a:r>
            <a:r>
              <a:rPr lang="en-US" sz="2800" dirty="0" smtClean="0">
                <a:solidFill>
                  <a:srgbClr val="0563C1"/>
                </a:solidFill>
                <a:latin typeface="Times New Roman" panose="02020603050405020304" pitchFamily="18" charset="0"/>
                <a:hlinkClick r:id="rId3"/>
              </a:rPr>
              <a:t> </a:t>
            </a:r>
            <a:endParaRPr lang="en-US" sz="2800" dirty="0">
              <a:solidFill>
                <a:srgbClr val="0563C1"/>
              </a:solidFill>
              <a:latin typeface="Times New Roman" panose="02020603050405020304" pitchFamily="18" charset="0"/>
              <a:hlinkClick r:id="rId3"/>
            </a:endParaRP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Drowning </a:t>
            </a:r>
            <a:r>
              <a:rPr lang="en-US" dirty="0" smtClean="0"/>
              <a:t>in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38" y="2122528"/>
            <a:ext cx="6141818" cy="3981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5070" y="6581001"/>
            <a:ext cx="4073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Densen </a:t>
            </a:r>
            <a:r>
              <a:rPr lang="en-US" sz="1200" i="1" dirty="0"/>
              <a:t>P Trans Am </a:t>
            </a:r>
            <a:r>
              <a:rPr lang="en-US" sz="1200" i="1" dirty="0" err="1"/>
              <a:t>Clin</a:t>
            </a:r>
            <a:r>
              <a:rPr lang="en-US" sz="1200" i="1" dirty="0"/>
              <a:t> </a:t>
            </a:r>
            <a:r>
              <a:rPr lang="en-US" sz="1200" i="1" dirty="0" err="1"/>
              <a:t>Climatol</a:t>
            </a:r>
            <a:r>
              <a:rPr lang="en-US" sz="1200" i="1" dirty="0"/>
              <a:t> Assoc. 2011 PMID</a:t>
            </a:r>
            <a:r>
              <a:rPr lang="en-US" sz="1200" i="1" dirty="0" smtClean="0"/>
              <a:t>: 21686208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79515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Your Data – Your Responsibility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9984" y="2351331"/>
            <a:ext cx="5943600" cy="3343275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6228862" y="2426676"/>
            <a:ext cx="480646" cy="9691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9508" y="2171549"/>
            <a:ext cx="20515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40% retractions </a:t>
            </a:r>
            <a:r>
              <a:rPr lang="en-US" dirty="0" smtClean="0"/>
              <a:t>due to “errors</a:t>
            </a:r>
            <a:r>
              <a:rPr lang="en-US" dirty="0"/>
              <a:t>, problems with reproducibility, and other </a:t>
            </a:r>
            <a:r>
              <a:rPr lang="en-US" dirty="0" smtClean="0"/>
              <a:t>issues”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6228862" y="3407506"/>
            <a:ext cx="480646" cy="22870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09508" y="4089390"/>
            <a:ext cx="2282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60% retractions due to “</a:t>
            </a:r>
            <a:r>
              <a:rPr lang="en-US" dirty="0"/>
              <a:t>fraud or other kinds of </a:t>
            </a:r>
            <a:r>
              <a:rPr lang="en-US" dirty="0" smtClean="0"/>
              <a:t>misconduct”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26377" y="6569019"/>
            <a:ext cx="26483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Jeffrey </a:t>
            </a:r>
            <a:r>
              <a:rPr lang="en-US" sz="1200" i="1" dirty="0" err="1" smtClean="0"/>
              <a:t>Brainard</a:t>
            </a:r>
            <a:r>
              <a:rPr lang="en-US" sz="1200" i="1" dirty="0" smtClean="0"/>
              <a:t> &amp; </a:t>
            </a:r>
            <a:r>
              <a:rPr lang="en-US" sz="1200" i="1" dirty="0" err="1"/>
              <a:t>Jia</a:t>
            </a:r>
            <a:r>
              <a:rPr lang="en-US" sz="1200" i="1" dirty="0"/>
              <a:t> </a:t>
            </a:r>
            <a:r>
              <a:rPr lang="en-US" sz="1200" i="1" dirty="0" smtClean="0"/>
              <a:t>You. Science 2018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84584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48" y="381304"/>
            <a:ext cx="8459710" cy="29449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248" y="3692984"/>
            <a:ext cx="84956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REDCap</a:t>
            </a:r>
            <a:r>
              <a:rPr lang="en-US" sz="2800" dirty="0"/>
              <a:t> is a secure web application for building and managing online surveys and databases. While </a:t>
            </a:r>
            <a:r>
              <a:rPr lang="en-US" sz="2800" dirty="0" err="1"/>
              <a:t>REDCap</a:t>
            </a:r>
            <a:r>
              <a:rPr lang="en-US" sz="2800" dirty="0"/>
              <a:t> can be used to collect virtually any type of data </a:t>
            </a:r>
            <a:r>
              <a:rPr lang="en-US" sz="2800" dirty="0" smtClean="0"/>
              <a:t>in HIPAA-compliant environments, </a:t>
            </a:r>
            <a:r>
              <a:rPr lang="en-US" sz="2800" dirty="0"/>
              <a:t>it is specifically geared to support </a:t>
            </a:r>
            <a:r>
              <a:rPr lang="en-US" sz="2800" dirty="0" smtClean="0"/>
              <a:t>data </a:t>
            </a:r>
            <a:r>
              <a:rPr lang="en-US" sz="2800" dirty="0"/>
              <a:t>capture for research </a:t>
            </a:r>
            <a:r>
              <a:rPr lang="en-US" sz="2800" dirty="0" smtClean="0"/>
              <a:t>studies.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81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protocol flow chart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67" y="1919967"/>
            <a:ext cx="5944066" cy="47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7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Translated into </a:t>
            </a:r>
            <a:r>
              <a:rPr lang="en-US" dirty="0" err="1" smtClean="0"/>
              <a:t>REDCap</a:t>
            </a:r>
            <a:r>
              <a:rPr lang="en-US" dirty="0" smtClean="0"/>
              <a:t> project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403" y="1552282"/>
            <a:ext cx="6503193" cy="511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Study progress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5" y="2539710"/>
            <a:ext cx="8885870" cy="26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6" y="1691135"/>
            <a:ext cx="6816394" cy="499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Export Options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2514600"/>
            <a:ext cx="914400" cy="2813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your regulatory science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21" y="1769551"/>
            <a:ext cx="4027251" cy="3658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194" y="2139202"/>
            <a:ext cx="4020156" cy="354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1600</TotalTime>
  <Words>186</Words>
  <Application>Microsoft Office PowerPoint</Application>
  <PresentationFormat>On-screen Show (4:3)</PresentationFormat>
  <Paragraphs>33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Office Theme</vt:lpstr>
      <vt:lpstr> How to Use REDCap for Your Research Project</vt:lpstr>
      <vt:lpstr>Drowning in data</vt:lpstr>
      <vt:lpstr>Your Data – Your Responsibility</vt:lpstr>
      <vt:lpstr>PowerPoint Presentation</vt:lpstr>
      <vt:lpstr>Research protocol flow chart</vt:lpstr>
      <vt:lpstr>Translated into REDCap project</vt:lpstr>
      <vt:lpstr>Study progress</vt:lpstr>
      <vt:lpstr>Data Export Options</vt:lpstr>
      <vt:lpstr>Organize your regulatory science</vt:lpstr>
      <vt:lpstr>Secure your   data</vt:lpstr>
      <vt:lpstr>Find your study participants</vt:lpstr>
      <vt:lpstr>Promote your research</vt:lpstr>
      <vt:lpstr>Learn the mechanics of REDCap</vt:lpstr>
      <vt:lpstr>Support at Penn</vt:lpstr>
      <vt:lpstr>Dive deeper:  REDCap Training</vt:lpstr>
    </vt:vector>
  </TitlesOfParts>
  <Company>PMACS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Carsten Skarke</dc:creator>
  <cp:lastModifiedBy>Windows User</cp:lastModifiedBy>
  <cp:revision>46</cp:revision>
  <dcterms:created xsi:type="dcterms:W3CDTF">2019-11-08T18:08:49Z</dcterms:created>
  <dcterms:modified xsi:type="dcterms:W3CDTF">2019-11-11T14:18:01Z</dcterms:modified>
</cp:coreProperties>
</file>